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Averag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6955BF-4DC2-4DC2-93D9-59D0ABFFDCA2}">
  <a:tblStyle styleId="{956955BF-4DC2-4DC2-93D9-59D0ABFFDC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Average-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05a01d11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05a01d11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05a01d11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05a01d11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05a01d11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05a01d11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05a01d11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05a01d11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05a01d11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05a01d11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05a01d11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05a01d11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05a01d11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05a01d11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05a01d11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05a01d11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05a01d11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05a01d11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05a01d11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05a01d1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05a01d11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05a01d11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05a01d1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05a01d1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05a01d1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05a01d1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05a01d11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05a01d11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851950" y="1568400"/>
            <a:ext cx="6094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PROYECTO 1 - REDES 2</a:t>
            </a:r>
            <a:endParaRPr/>
          </a:p>
        </p:txBody>
      </p:sp>
      <p:sp>
        <p:nvSpPr>
          <p:cNvPr id="229" name="Google Shape;229;p17"/>
          <p:cNvSpPr txBox="1"/>
          <p:nvPr>
            <p:ph idx="1" type="subTitle"/>
          </p:nvPr>
        </p:nvSpPr>
        <p:spPr>
          <a:xfrm>
            <a:off x="4733725" y="3584700"/>
            <a:ext cx="3989400" cy="82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Erick Alexander Lemus Morales  - 201612097</a:t>
            </a:r>
            <a:endParaRPr/>
          </a:p>
          <a:p>
            <a:pPr indent="0" lvl="0" marL="0" rtl="0" algn="l">
              <a:lnSpc>
                <a:spcPct val="115000"/>
              </a:lnSpc>
              <a:spcBef>
                <a:spcPts val="0"/>
              </a:spcBef>
              <a:spcAft>
                <a:spcPts val="0"/>
              </a:spcAft>
              <a:buNone/>
            </a:pPr>
            <a:r>
              <a:rPr lang="es"/>
              <a:t>Herlindo René Corona Arenales - 201612219</a:t>
            </a:r>
            <a:endParaRPr/>
          </a:p>
          <a:p>
            <a:pPr indent="0" lvl="0" marL="0" rtl="0" algn="l">
              <a:lnSpc>
                <a:spcPct val="115000"/>
              </a:lnSpc>
              <a:spcBef>
                <a:spcPts val="0"/>
              </a:spcBef>
              <a:spcAft>
                <a:spcPts val="0"/>
              </a:spcAft>
              <a:buNone/>
            </a:pPr>
            <a:r>
              <a:rPr lang="es"/>
              <a:t>Henry Adolfo Gálvez                          - 201612499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DISPOSITIVOS SELECCIONADOS: ROUTERS PARA ISP’s</a:t>
            </a:r>
            <a:endParaRPr/>
          </a:p>
        </p:txBody>
      </p:sp>
      <p:sp>
        <p:nvSpPr>
          <p:cNvPr id="284" name="Google Shape;284;p26"/>
          <p:cNvSpPr txBox="1"/>
          <p:nvPr>
            <p:ph idx="1" type="body"/>
          </p:nvPr>
        </p:nvSpPr>
        <p:spPr>
          <a:xfrm>
            <a:off x="4102800" y="1398700"/>
            <a:ext cx="4302900" cy="3502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200">
                <a:solidFill>
                  <a:srgbClr val="FFFFFF"/>
                </a:solidFill>
              </a:rPr>
              <a:t>ESPECIFICACIONES</a:t>
            </a:r>
            <a:endParaRPr b="1" sz="1200">
              <a:solidFill>
                <a:srgbClr val="FFFFFF"/>
              </a:solidFill>
            </a:endParaRPr>
          </a:p>
          <a:p>
            <a:pPr indent="-311150" lvl="0" marL="457200" rtl="0" algn="just">
              <a:spcBef>
                <a:spcPts val="0"/>
              </a:spcBef>
              <a:spcAft>
                <a:spcPts val="0"/>
              </a:spcAft>
              <a:buClr>
                <a:srgbClr val="FFFFFF"/>
              </a:buClr>
              <a:buSzPts val="1300"/>
              <a:buAutoNum type="arabicPeriod"/>
            </a:pPr>
            <a:r>
              <a:rPr lang="es">
                <a:solidFill>
                  <a:srgbClr val="FFFFFF"/>
                </a:solidFill>
              </a:rPr>
              <a:t>Protocolos de Enrutamiento: RIP, RIPv2, OSPFv2, OSPFv3 , BGP, ISIS</a:t>
            </a:r>
            <a:endParaRPr>
              <a:solidFill>
                <a:srgbClr val="FFFFFF"/>
              </a:solidFill>
            </a:endParaRPr>
          </a:p>
          <a:p>
            <a:pPr indent="-311150" lvl="0" marL="457200" rtl="0" algn="just">
              <a:spcBef>
                <a:spcPts val="0"/>
              </a:spcBef>
              <a:spcAft>
                <a:spcPts val="0"/>
              </a:spcAft>
              <a:buClr>
                <a:srgbClr val="FFFFFF"/>
              </a:buClr>
              <a:buSzPts val="1300"/>
              <a:buAutoNum type="arabicPeriod"/>
            </a:pPr>
            <a:r>
              <a:rPr lang="es">
                <a:solidFill>
                  <a:srgbClr val="FFFFFF"/>
                </a:solidFill>
              </a:rPr>
              <a:t>Rendimiento de hasta 800 Gbps</a:t>
            </a:r>
            <a:endParaRPr>
              <a:solidFill>
                <a:srgbClr val="FFFFFF"/>
              </a:solidFill>
            </a:endParaRPr>
          </a:p>
          <a:p>
            <a:pPr indent="-311150" lvl="0" marL="457200" rtl="0" algn="just">
              <a:spcBef>
                <a:spcPts val="0"/>
              </a:spcBef>
              <a:spcAft>
                <a:spcPts val="0"/>
              </a:spcAft>
              <a:buClr>
                <a:srgbClr val="FFFFFF"/>
              </a:buClr>
              <a:buSzPts val="1300"/>
              <a:buAutoNum type="arabicPeriod"/>
            </a:pPr>
            <a:r>
              <a:rPr lang="es">
                <a:solidFill>
                  <a:srgbClr val="FFFFFF"/>
                </a:solidFill>
              </a:rPr>
              <a:t>Diseñado para cumplir con GR-63-CORE y GR-1089-CORE</a:t>
            </a:r>
            <a:endParaRPr>
              <a:solidFill>
                <a:srgbClr val="FFFFFF"/>
              </a:solidFill>
            </a:endParaRPr>
          </a:p>
          <a:p>
            <a:pPr indent="-311150" lvl="0" marL="457200" rtl="0" algn="just">
              <a:spcBef>
                <a:spcPts val="0"/>
              </a:spcBef>
              <a:spcAft>
                <a:spcPts val="0"/>
              </a:spcAft>
              <a:buClr>
                <a:srgbClr val="FFFFFF"/>
              </a:buClr>
              <a:buSzPts val="1300"/>
              <a:buAutoNum type="arabicPeriod"/>
            </a:pPr>
            <a:r>
              <a:rPr lang="es">
                <a:solidFill>
                  <a:srgbClr val="FFFFFF"/>
                </a:solidFill>
              </a:rPr>
              <a:t>Puertos del switch de capa 2 y troncos VLAN</a:t>
            </a:r>
            <a:endParaRPr>
              <a:solidFill>
                <a:srgbClr val="FFFFFF"/>
              </a:solidFill>
            </a:endParaRPr>
          </a:p>
          <a:p>
            <a:pPr indent="-311150" lvl="0" marL="457200" rtl="0" algn="just">
              <a:spcBef>
                <a:spcPts val="0"/>
              </a:spcBef>
              <a:spcAft>
                <a:spcPts val="0"/>
              </a:spcAft>
              <a:buClr>
                <a:srgbClr val="FFFFFF"/>
              </a:buClr>
              <a:buSzPts val="1300"/>
              <a:buAutoNum type="arabicPeriod"/>
            </a:pPr>
            <a:r>
              <a:rPr lang="es">
                <a:solidFill>
                  <a:srgbClr val="FFFFFF"/>
                </a:solidFill>
              </a:rPr>
              <a:t>Encapsulamiento </a:t>
            </a:r>
            <a:r>
              <a:rPr lang="es">
                <a:solidFill>
                  <a:srgbClr val="FFFFFF"/>
                </a:solidFill>
              </a:rPr>
              <a:t> VL</a:t>
            </a:r>
            <a:r>
              <a:rPr lang="es">
                <a:solidFill>
                  <a:srgbClr val="FFFFFF"/>
                </a:solidFill>
              </a:rPr>
              <a:t>AN IEEE 802.1Q</a:t>
            </a:r>
            <a:endParaRPr>
              <a:solidFill>
                <a:srgbClr val="FFFFFF"/>
              </a:solidFill>
            </a:endParaRPr>
          </a:p>
          <a:p>
            <a:pPr indent="-311150" lvl="0" marL="457200" rtl="0" algn="just">
              <a:spcBef>
                <a:spcPts val="0"/>
              </a:spcBef>
              <a:spcAft>
                <a:spcPts val="0"/>
              </a:spcAft>
              <a:buClr>
                <a:srgbClr val="FFFFFF"/>
              </a:buClr>
              <a:buSzPts val="1300"/>
              <a:buAutoNum type="arabicPeriod"/>
            </a:pPr>
            <a:r>
              <a:rPr lang="es">
                <a:solidFill>
                  <a:srgbClr val="FFFFFF"/>
                </a:solidFill>
              </a:rPr>
              <a:t>IEEE 802.1ad</a:t>
            </a:r>
            <a:endParaRPr>
              <a:solidFill>
                <a:srgbClr val="FFFFFF"/>
              </a:solidFill>
            </a:endParaRPr>
          </a:p>
          <a:p>
            <a:pPr indent="-311150" lvl="0" marL="457200" rtl="0" algn="just">
              <a:spcBef>
                <a:spcPts val="0"/>
              </a:spcBef>
              <a:spcAft>
                <a:spcPts val="0"/>
              </a:spcAft>
              <a:buClr>
                <a:srgbClr val="FFFFFF"/>
              </a:buClr>
              <a:buSzPts val="1300"/>
              <a:buAutoNum type="arabicPeriod"/>
            </a:pPr>
            <a:r>
              <a:rPr lang="es">
                <a:solidFill>
                  <a:srgbClr val="FFFFFF"/>
                </a:solidFill>
              </a:rPr>
              <a:t>IPv6 unicast</a:t>
            </a:r>
            <a:endParaRPr>
              <a:solidFill>
                <a:srgbClr val="FFFFFF"/>
              </a:solidFill>
            </a:endParaRPr>
          </a:p>
          <a:p>
            <a:pPr indent="-311150" lvl="0" marL="457200" rtl="0" algn="just">
              <a:spcBef>
                <a:spcPts val="0"/>
              </a:spcBef>
              <a:spcAft>
                <a:spcPts val="0"/>
              </a:spcAft>
              <a:buClr>
                <a:srgbClr val="FFFFFF"/>
              </a:buClr>
              <a:buSzPts val="1300"/>
              <a:buAutoNum type="arabicPeriod"/>
            </a:pPr>
            <a:r>
              <a:rPr lang="es">
                <a:solidFill>
                  <a:srgbClr val="FFFFFF"/>
                </a:solidFill>
              </a:rPr>
              <a:t>Hot Standby Router Protocol (HSRP)/Virtual Router Redundancy Protocol (VRRP)</a:t>
            </a:r>
            <a:endParaRPr>
              <a:solidFill>
                <a:srgbClr val="FFFFFF"/>
              </a:solidFill>
            </a:endParaRPr>
          </a:p>
          <a:p>
            <a:pPr indent="-311150" lvl="0" marL="457200" rtl="0" algn="just">
              <a:spcBef>
                <a:spcPts val="0"/>
              </a:spcBef>
              <a:spcAft>
                <a:spcPts val="0"/>
              </a:spcAft>
              <a:buClr>
                <a:srgbClr val="FFFFFF"/>
              </a:buClr>
              <a:buSzPts val="1300"/>
              <a:buAutoNum type="arabicPeriod"/>
            </a:pPr>
            <a:r>
              <a:rPr lang="es">
                <a:solidFill>
                  <a:srgbClr val="FFFFFF"/>
                </a:solidFill>
              </a:rPr>
              <a:t>Layer 3 Virtual Private Network</a:t>
            </a:r>
            <a:endParaRPr>
              <a:solidFill>
                <a:srgbClr val="FFFFFF"/>
              </a:solidFill>
            </a:endParaRPr>
          </a:p>
        </p:txBody>
      </p:sp>
      <p:pic>
        <p:nvPicPr>
          <p:cNvPr id="285" name="Google Shape;285;p26"/>
          <p:cNvPicPr preferRelativeResize="0"/>
          <p:nvPr/>
        </p:nvPicPr>
        <p:blipFill>
          <a:blip r:embed="rId3">
            <a:alphaModFix/>
          </a:blip>
          <a:stretch>
            <a:fillRect/>
          </a:stretch>
        </p:blipFill>
        <p:spPr>
          <a:xfrm>
            <a:off x="392575" y="1561075"/>
            <a:ext cx="3339975" cy="3339975"/>
          </a:xfrm>
          <a:prstGeom prst="rect">
            <a:avLst/>
          </a:prstGeom>
          <a:noFill/>
          <a:ln>
            <a:noFill/>
          </a:ln>
        </p:spPr>
      </p:pic>
      <p:sp>
        <p:nvSpPr>
          <p:cNvPr id="286" name="Google Shape;286;p26"/>
          <p:cNvSpPr txBox="1"/>
          <p:nvPr>
            <p:ph idx="1" type="body"/>
          </p:nvPr>
        </p:nvSpPr>
        <p:spPr>
          <a:xfrm>
            <a:off x="652750" y="970600"/>
            <a:ext cx="2909700" cy="4281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FFFFFF"/>
              </a:buClr>
              <a:buSzPts val="1500"/>
              <a:buChar char="●"/>
            </a:pPr>
            <a:r>
              <a:rPr b="1" lang="es" sz="1500">
                <a:solidFill>
                  <a:srgbClr val="FFFFFF"/>
                </a:solidFill>
              </a:rPr>
              <a:t>Router Cisco NCS 5001</a:t>
            </a:r>
            <a:endParaRPr b="1" sz="15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DISPOSITIVOS SELECCIONADOS: ROUTERS PARA REDES INTERNAS</a:t>
            </a:r>
            <a:endParaRPr/>
          </a:p>
        </p:txBody>
      </p:sp>
      <p:sp>
        <p:nvSpPr>
          <p:cNvPr id="292" name="Google Shape;292;p27"/>
          <p:cNvSpPr txBox="1"/>
          <p:nvPr>
            <p:ph idx="1" type="body"/>
          </p:nvPr>
        </p:nvSpPr>
        <p:spPr>
          <a:xfrm>
            <a:off x="4697325" y="1340925"/>
            <a:ext cx="4077600" cy="35052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FFFFFF"/>
              </a:buClr>
              <a:buSzPts val="1500"/>
              <a:buAutoNum type="arabicPeriod"/>
            </a:pPr>
            <a:r>
              <a:rPr lang="es" sz="1500">
                <a:solidFill>
                  <a:srgbClr val="FFFFFF"/>
                </a:solidFill>
              </a:rPr>
              <a:t>Ram incluida 16 GB.</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Protocolos soportados: OSPF, BGP, RIP, BFD, EIGRP, ISIS, entre otros.</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Ancho de banda de hasta 100 Gbps</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Ocupa 2 Rack-unit.</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Estándares</a:t>
            </a:r>
            <a:r>
              <a:rPr lang="es" sz="1500">
                <a:solidFill>
                  <a:srgbClr val="FFFFFF"/>
                </a:solidFill>
              </a:rPr>
              <a:t> soportados: CISPR 22 Class A, CISPR 24, EN 61000-3-2, EN55022, IEC 61000-4-11 entre otros.</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Trabaja bajo IEEE 802.3ba</a:t>
            </a:r>
            <a:endParaRPr sz="1500">
              <a:solidFill>
                <a:srgbClr val="FFFFFF"/>
              </a:solidFill>
            </a:endParaRPr>
          </a:p>
        </p:txBody>
      </p:sp>
      <p:pic>
        <p:nvPicPr>
          <p:cNvPr id="293" name="Google Shape;293;p27"/>
          <p:cNvPicPr preferRelativeResize="0"/>
          <p:nvPr/>
        </p:nvPicPr>
        <p:blipFill>
          <a:blip r:embed="rId3">
            <a:alphaModFix/>
          </a:blip>
          <a:stretch>
            <a:fillRect/>
          </a:stretch>
        </p:blipFill>
        <p:spPr>
          <a:xfrm>
            <a:off x="115225" y="1965800"/>
            <a:ext cx="4272250" cy="1856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DISPOSITIVOS SELECCIONADOS: SWITCHES</a:t>
            </a:r>
            <a:endParaRPr/>
          </a:p>
        </p:txBody>
      </p:sp>
      <p:sp>
        <p:nvSpPr>
          <p:cNvPr id="299" name="Google Shape;299;p28"/>
          <p:cNvSpPr txBox="1"/>
          <p:nvPr>
            <p:ph idx="1" type="body"/>
          </p:nvPr>
        </p:nvSpPr>
        <p:spPr>
          <a:xfrm>
            <a:off x="4697325" y="1340925"/>
            <a:ext cx="4077600" cy="35052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FFFFFF"/>
              </a:buClr>
              <a:buSzPts val="1500"/>
              <a:buAutoNum type="arabicPeriod"/>
            </a:pPr>
            <a:r>
              <a:rPr lang="es" sz="1500">
                <a:solidFill>
                  <a:srgbClr val="FFFFFF"/>
                </a:solidFill>
              </a:rPr>
              <a:t>Seguridad: basado en Talos, Trustworthy solution y cifrado MACsec</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Modular: </a:t>
            </a:r>
            <a:r>
              <a:rPr lang="es" sz="1500">
                <a:solidFill>
                  <a:srgbClr val="FFFFFF"/>
                </a:solidFill>
              </a:rPr>
              <a:t>Sí</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Nube: switch con enfoques de seguridad y </a:t>
            </a:r>
            <a:r>
              <a:rPr lang="es" sz="1500">
                <a:solidFill>
                  <a:srgbClr val="FFFFFF"/>
                </a:solidFill>
              </a:rPr>
              <a:t>desempeño</a:t>
            </a:r>
            <a:r>
              <a:rPr lang="es" sz="1500">
                <a:solidFill>
                  <a:srgbClr val="FFFFFF"/>
                </a:solidFill>
              </a:rPr>
              <a:t> para la nube y empresas de mediana escala</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Puertos: 48 puertos full PoE+</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Espacio: 1 rack unit</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Capa 3: Si</a:t>
            </a:r>
            <a:endParaRPr sz="1500">
              <a:solidFill>
                <a:srgbClr val="FFFFFF"/>
              </a:solidFill>
            </a:endParaRPr>
          </a:p>
          <a:p>
            <a:pPr indent="-323850" lvl="0" marL="457200" rtl="0" algn="just">
              <a:spcBef>
                <a:spcPts val="0"/>
              </a:spcBef>
              <a:spcAft>
                <a:spcPts val="0"/>
              </a:spcAft>
              <a:buClr>
                <a:srgbClr val="FFFFFF"/>
              </a:buClr>
              <a:buSzPts val="1500"/>
              <a:buAutoNum type="arabicPeriod"/>
            </a:pPr>
            <a:r>
              <a:rPr lang="es" sz="1500">
                <a:solidFill>
                  <a:srgbClr val="FFFFFF"/>
                </a:solidFill>
              </a:rPr>
              <a:t>Protocolos soportados: 802.1D (STP), 802.1p (Cos priorization), 802.1Q (VLAN),  802.3x (Puertos)</a:t>
            </a:r>
            <a:endParaRPr sz="1500">
              <a:solidFill>
                <a:srgbClr val="FFFFFF"/>
              </a:solidFill>
            </a:endParaRPr>
          </a:p>
        </p:txBody>
      </p:sp>
      <p:pic>
        <p:nvPicPr>
          <p:cNvPr id="300" name="Google Shape;300;p28"/>
          <p:cNvPicPr preferRelativeResize="0"/>
          <p:nvPr/>
        </p:nvPicPr>
        <p:blipFill>
          <a:blip r:embed="rId3">
            <a:alphaModFix/>
          </a:blip>
          <a:stretch>
            <a:fillRect/>
          </a:stretch>
        </p:blipFill>
        <p:spPr>
          <a:xfrm>
            <a:off x="222000" y="2207038"/>
            <a:ext cx="4232825" cy="729425"/>
          </a:xfrm>
          <a:prstGeom prst="rect">
            <a:avLst/>
          </a:prstGeom>
          <a:noFill/>
          <a:ln>
            <a:noFill/>
          </a:ln>
        </p:spPr>
      </p:pic>
      <p:sp>
        <p:nvSpPr>
          <p:cNvPr id="301" name="Google Shape;301;p28"/>
          <p:cNvSpPr txBox="1"/>
          <p:nvPr>
            <p:ph idx="1" type="body"/>
          </p:nvPr>
        </p:nvSpPr>
        <p:spPr>
          <a:xfrm>
            <a:off x="222000" y="1557525"/>
            <a:ext cx="2909700" cy="428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500">
                <a:solidFill>
                  <a:srgbClr val="FFFFFF"/>
                </a:solidFill>
              </a:rPr>
              <a:t>Switch CISCO Catalyst 9200</a:t>
            </a:r>
            <a:endParaRPr b="1" sz="15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DESPLIEGUE DE COSTOS: ROUTERS</a:t>
            </a:r>
            <a:endParaRPr/>
          </a:p>
        </p:txBody>
      </p:sp>
      <p:sp>
        <p:nvSpPr>
          <p:cNvPr id="307" name="Google Shape;307;p29"/>
          <p:cNvSpPr txBox="1"/>
          <p:nvPr>
            <p:ph idx="1" type="body"/>
          </p:nvPr>
        </p:nvSpPr>
        <p:spPr>
          <a:xfrm>
            <a:off x="2811925" y="1373138"/>
            <a:ext cx="1301100" cy="35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2000">
                <a:solidFill>
                  <a:srgbClr val="FFFFFF"/>
                </a:solidFill>
              </a:rPr>
              <a:t>Costos</a:t>
            </a:r>
            <a:endParaRPr b="1" sz="2000">
              <a:solidFill>
                <a:srgbClr val="FFFFFF"/>
              </a:solidFill>
            </a:endParaRPr>
          </a:p>
        </p:txBody>
      </p:sp>
      <p:pic>
        <p:nvPicPr>
          <p:cNvPr id="308" name="Google Shape;308;p29"/>
          <p:cNvPicPr preferRelativeResize="0"/>
          <p:nvPr/>
        </p:nvPicPr>
        <p:blipFill>
          <a:blip r:embed="rId3">
            <a:alphaModFix/>
          </a:blip>
          <a:stretch>
            <a:fillRect/>
          </a:stretch>
        </p:blipFill>
        <p:spPr>
          <a:xfrm>
            <a:off x="7437400" y="1054550"/>
            <a:ext cx="1517200" cy="1517200"/>
          </a:xfrm>
          <a:prstGeom prst="rect">
            <a:avLst/>
          </a:prstGeom>
          <a:noFill/>
          <a:ln>
            <a:noFill/>
          </a:ln>
        </p:spPr>
      </p:pic>
      <p:graphicFrame>
        <p:nvGraphicFramePr>
          <p:cNvPr id="309" name="Google Shape;309;p29"/>
          <p:cNvGraphicFramePr/>
          <p:nvPr/>
        </p:nvGraphicFramePr>
        <p:xfrm>
          <a:off x="347075" y="2130000"/>
          <a:ext cx="3000000" cy="3000000"/>
        </p:xfrm>
        <a:graphic>
          <a:graphicData uri="http://schemas.openxmlformats.org/drawingml/2006/table">
            <a:tbl>
              <a:tblPr>
                <a:noFill/>
                <a:tableStyleId>{956955BF-4DC2-4DC2-93D9-59D0ABFFDCA2}</a:tableStyleId>
              </a:tblPr>
              <a:tblGrid>
                <a:gridCol w="2141400"/>
                <a:gridCol w="1130675"/>
                <a:gridCol w="1763100"/>
                <a:gridCol w="1678400"/>
              </a:tblGrid>
              <a:tr h="353500">
                <a:tc>
                  <a:txBody>
                    <a:bodyPr/>
                    <a:lstStyle/>
                    <a:p>
                      <a:pPr indent="0" lvl="0" marL="0" rtl="0" algn="ctr">
                        <a:spcBef>
                          <a:spcPts val="0"/>
                        </a:spcBef>
                        <a:spcAft>
                          <a:spcPts val="0"/>
                        </a:spcAft>
                        <a:buNone/>
                      </a:pPr>
                      <a:r>
                        <a:rPr b="1" lang="es" sz="1300"/>
                        <a:t>PRODUCTO</a:t>
                      </a:r>
                      <a:endParaRPr b="1" sz="1300"/>
                    </a:p>
                  </a:txBody>
                  <a:tcPr marT="91425" marB="91425" marR="91425" marL="91425">
                    <a:solidFill>
                      <a:srgbClr val="FFF2CC"/>
                    </a:solidFill>
                  </a:tcPr>
                </a:tc>
                <a:tc>
                  <a:txBody>
                    <a:bodyPr/>
                    <a:lstStyle/>
                    <a:p>
                      <a:pPr indent="0" lvl="0" marL="0" rtl="0" algn="ctr">
                        <a:spcBef>
                          <a:spcPts val="0"/>
                        </a:spcBef>
                        <a:spcAft>
                          <a:spcPts val="0"/>
                        </a:spcAft>
                        <a:buNone/>
                      </a:pPr>
                      <a:r>
                        <a:rPr b="1" lang="es" sz="1300"/>
                        <a:t>CANTIDAD</a:t>
                      </a:r>
                      <a:endParaRPr b="1" sz="1300"/>
                    </a:p>
                  </a:txBody>
                  <a:tcPr marT="91425" marB="91425" marR="91425" marL="91425">
                    <a:solidFill>
                      <a:srgbClr val="FFF2CC"/>
                    </a:solidFill>
                  </a:tcPr>
                </a:tc>
                <a:tc>
                  <a:txBody>
                    <a:bodyPr/>
                    <a:lstStyle/>
                    <a:p>
                      <a:pPr indent="0" lvl="0" marL="0" rtl="0" algn="ctr">
                        <a:spcBef>
                          <a:spcPts val="0"/>
                        </a:spcBef>
                        <a:spcAft>
                          <a:spcPts val="0"/>
                        </a:spcAft>
                        <a:buNone/>
                      </a:pPr>
                      <a:r>
                        <a:rPr b="1" lang="es" sz="1300"/>
                        <a:t>PRECIO UNITARIO</a:t>
                      </a:r>
                      <a:endParaRPr b="1" sz="1300"/>
                    </a:p>
                  </a:txBody>
                  <a:tcPr marT="91425" marB="91425" marR="91425" marL="91425">
                    <a:solidFill>
                      <a:srgbClr val="FFF2CC"/>
                    </a:solidFill>
                  </a:tcPr>
                </a:tc>
                <a:tc>
                  <a:txBody>
                    <a:bodyPr/>
                    <a:lstStyle/>
                    <a:p>
                      <a:pPr indent="0" lvl="0" marL="0" rtl="0" algn="ctr">
                        <a:spcBef>
                          <a:spcPts val="0"/>
                        </a:spcBef>
                        <a:spcAft>
                          <a:spcPts val="0"/>
                        </a:spcAft>
                        <a:buNone/>
                      </a:pPr>
                      <a:r>
                        <a:rPr b="1" lang="es" sz="1300"/>
                        <a:t>SUBTOTAL</a:t>
                      </a:r>
                      <a:endParaRPr b="1" sz="1300"/>
                    </a:p>
                  </a:txBody>
                  <a:tcPr marT="91425" marB="91425" marR="91425" marL="91425">
                    <a:solidFill>
                      <a:srgbClr val="FFF2CC"/>
                    </a:solidFill>
                  </a:tcPr>
                </a:tc>
              </a:tr>
              <a:tr h="353500">
                <a:tc>
                  <a:txBody>
                    <a:bodyPr/>
                    <a:lstStyle/>
                    <a:p>
                      <a:pPr indent="0" lvl="0" marL="0" rtl="0" algn="ctr">
                        <a:spcBef>
                          <a:spcPts val="0"/>
                        </a:spcBef>
                        <a:spcAft>
                          <a:spcPts val="0"/>
                        </a:spcAft>
                        <a:buNone/>
                      </a:pPr>
                      <a:r>
                        <a:rPr b="1" lang="es" sz="1050">
                          <a:solidFill>
                            <a:srgbClr val="525252"/>
                          </a:solidFill>
                          <a:highlight>
                            <a:srgbClr val="FFFFFF"/>
                          </a:highlight>
                        </a:rPr>
                        <a:t>ROUTER CISCO NCS 5001</a:t>
                      </a:r>
                      <a:endParaRPr/>
                    </a:p>
                  </a:txBody>
                  <a:tcPr marT="91425" marB="91425" marR="91425" marL="91425">
                    <a:solidFill>
                      <a:srgbClr val="FFFFFF"/>
                    </a:solidFill>
                  </a:tcPr>
                </a:tc>
                <a:tc>
                  <a:txBody>
                    <a:bodyPr/>
                    <a:lstStyle/>
                    <a:p>
                      <a:pPr indent="0" lvl="0" marL="0" rtl="0" algn="ctr">
                        <a:spcBef>
                          <a:spcPts val="0"/>
                        </a:spcBef>
                        <a:spcAft>
                          <a:spcPts val="0"/>
                        </a:spcAft>
                        <a:buNone/>
                      </a:pPr>
                      <a:r>
                        <a:rPr lang="es" sz="1300"/>
                        <a:t>3</a:t>
                      </a:r>
                      <a:endParaRPr sz="1300"/>
                    </a:p>
                  </a:txBody>
                  <a:tcPr marT="91425" marB="91425" marR="91425" marL="91425">
                    <a:solidFill>
                      <a:srgbClr val="FFFFFF"/>
                    </a:solidFill>
                  </a:tcPr>
                </a:tc>
                <a:tc>
                  <a:txBody>
                    <a:bodyPr/>
                    <a:lstStyle/>
                    <a:p>
                      <a:pPr indent="0" lvl="0" marL="0" rtl="0" algn="ctr">
                        <a:spcBef>
                          <a:spcPts val="0"/>
                        </a:spcBef>
                        <a:spcAft>
                          <a:spcPts val="0"/>
                        </a:spcAft>
                        <a:buNone/>
                      </a:pPr>
                      <a:r>
                        <a:rPr lang="es" sz="1300"/>
                        <a:t>$</a:t>
                      </a:r>
                      <a:r>
                        <a:rPr lang="es" sz="1300">
                          <a:highlight>
                            <a:srgbClr val="FFFFFF"/>
                          </a:highlight>
                        </a:rPr>
                        <a:t>44,165.00</a:t>
                      </a:r>
                      <a:endParaRPr sz="1300"/>
                    </a:p>
                  </a:txBody>
                  <a:tcPr marT="91425" marB="91425" marR="91425" marL="91425">
                    <a:solidFill>
                      <a:srgbClr val="FFFFFF"/>
                    </a:solidFill>
                  </a:tcPr>
                </a:tc>
                <a:tc>
                  <a:txBody>
                    <a:bodyPr/>
                    <a:lstStyle/>
                    <a:p>
                      <a:pPr indent="0" lvl="0" marL="0" rtl="0" algn="ctr">
                        <a:spcBef>
                          <a:spcPts val="0"/>
                        </a:spcBef>
                        <a:spcAft>
                          <a:spcPts val="0"/>
                        </a:spcAft>
                        <a:buNone/>
                      </a:pPr>
                      <a:r>
                        <a:rPr lang="es" sz="1300"/>
                        <a:t>$132,495.00</a:t>
                      </a:r>
                      <a:endParaRPr sz="1300"/>
                    </a:p>
                  </a:txBody>
                  <a:tcPr marT="91425" marB="91425" marR="91425" marL="91425">
                    <a:solidFill>
                      <a:srgbClr val="FFFFFF"/>
                    </a:solidFill>
                  </a:tcPr>
                </a:tc>
              </a:tr>
              <a:tr h="396200">
                <a:tc>
                  <a:txBody>
                    <a:bodyPr/>
                    <a:lstStyle/>
                    <a:p>
                      <a:pPr indent="0" lvl="0" marL="0" rtl="0" algn="l">
                        <a:spcBef>
                          <a:spcPts val="0"/>
                        </a:spcBef>
                        <a:spcAft>
                          <a:spcPts val="0"/>
                        </a:spcAft>
                        <a:buNone/>
                      </a:pPr>
                      <a:r>
                        <a:rPr b="1" lang="es" sz="1050">
                          <a:solidFill>
                            <a:srgbClr val="666666"/>
                          </a:solidFill>
                        </a:rPr>
                        <a:t>ROUTER CISCO ASR1002-HX</a:t>
                      </a:r>
                      <a:endParaRPr b="1" sz="1050">
                        <a:solidFill>
                          <a:srgbClr val="666666"/>
                        </a:solidFill>
                      </a:endParaRPr>
                    </a:p>
                  </a:txBody>
                  <a:tcPr marT="91425" marB="91425" marR="91425" marL="91425">
                    <a:solidFill>
                      <a:srgbClr val="FFF2CC"/>
                    </a:solidFill>
                  </a:tcPr>
                </a:tc>
                <a:tc>
                  <a:txBody>
                    <a:bodyPr/>
                    <a:lstStyle/>
                    <a:p>
                      <a:pPr indent="0" lvl="0" marL="0" rtl="0" algn="ctr">
                        <a:spcBef>
                          <a:spcPts val="0"/>
                        </a:spcBef>
                        <a:spcAft>
                          <a:spcPts val="0"/>
                        </a:spcAft>
                        <a:buNone/>
                      </a:pPr>
                      <a:r>
                        <a:rPr lang="es" sz="1200"/>
                        <a:t>18</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s" sz="1200"/>
                        <a:t>$34,795.00</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s" sz="1200"/>
                        <a:t>$626,310.00</a:t>
                      </a:r>
                      <a:endParaRPr sz="1200"/>
                    </a:p>
                  </a:txBody>
                  <a:tcPr marT="91425" marB="91425" marR="91425" marL="91425">
                    <a:solidFill>
                      <a:srgbClr val="FFF2CC"/>
                    </a:solidFill>
                  </a:tcPr>
                </a:tc>
              </a:tr>
              <a:tr h="436400">
                <a:tc gridSpan="3">
                  <a:txBody>
                    <a:bodyPr/>
                    <a:lstStyle/>
                    <a:p>
                      <a:pPr indent="0" lvl="0" marL="0" rtl="0" algn="ctr">
                        <a:spcBef>
                          <a:spcPts val="0"/>
                        </a:spcBef>
                        <a:spcAft>
                          <a:spcPts val="0"/>
                        </a:spcAft>
                        <a:buNone/>
                      </a:pPr>
                      <a:r>
                        <a:rPr b="1" lang="es"/>
                        <a:t>Total</a:t>
                      </a:r>
                      <a:endParaRPr b="1"/>
                    </a:p>
                  </a:txBody>
                  <a:tcPr marT="91425" marB="91425" marR="91425" marL="91425">
                    <a:solidFill>
                      <a:srgbClr val="FFFFFF"/>
                    </a:solidFill>
                  </a:tcPr>
                </a:tc>
                <a:tc hMerge="1"/>
                <a:tc hMerge="1"/>
                <a:tc>
                  <a:txBody>
                    <a:bodyPr/>
                    <a:lstStyle/>
                    <a:p>
                      <a:pPr indent="0" lvl="0" marL="0" rtl="0" algn="ctr">
                        <a:spcBef>
                          <a:spcPts val="0"/>
                        </a:spcBef>
                        <a:spcAft>
                          <a:spcPts val="0"/>
                        </a:spcAft>
                        <a:buNone/>
                      </a:pPr>
                      <a:r>
                        <a:rPr b="1" lang="es"/>
                        <a:t>$758,805.00</a:t>
                      </a:r>
                      <a:endParaRPr b="1"/>
                    </a:p>
                  </a:txBody>
                  <a:tcPr marT="91425" marB="91425" marR="91425" marL="91425">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0"/>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DESPLIEGUE DE COSTOS: SWITCHES</a:t>
            </a:r>
            <a:endParaRPr/>
          </a:p>
        </p:txBody>
      </p:sp>
      <p:sp>
        <p:nvSpPr>
          <p:cNvPr id="315" name="Google Shape;315;p30"/>
          <p:cNvSpPr txBox="1"/>
          <p:nvPr>
            <p:ph idx="1" type="body"/>
          </p:nvPr>
        </p:nvSpPr>
        <p:spPr>
          <a:xfrm>
            <a:off x="2811925" y="1373138"/>
            <a:ext cx="1301100" cy="35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2000">
                <a:solidFill>
                  <a:srgbClr val="FFFFFF"/>
                </a:solidFill>
              </a:rPr>
              <a:t>Costos</a:t>
            </a:r>
            <a:endParaRPr b="1" sz="2000">
              <a:solidFill>
                <a:srgbClr val="FFFFFF"/>
              </a:solidFill>
            </a:endParaRPr>
          </a:p>
        </p:txBody>
      </p:sp>
      <p:graphicFrame>
        <p:nvGraphicFramePr>
          <p:cNvPr id="316" name="Google Shape;316;p30"/>
          <p:cNvGraphicFramePr/>
          <p:nvPr/>
        </p:nvGraphicFramePr>
        <p:xfrm>
          <a:off x="367100" y="2129975"/>
          <a:ext cx="3000000" cy="3000000"/>
        </p:xfrm>
        <a:graphic>
          <a:graphicData uri="http://schemas.openxmlformats.org/drawingml/2006/table">
            <a:tbl>
              <a:tblPr>
                <a:noFill/>
                <a:tableStyleId>{956955BF-4DC2-4DC2-93D9-59D0ABFFDCA2}</a:tableStyleId>
              </a:tblPr>
              <a:tblGrid>
                <a:gridCol w="1568325"/>
                <a:gridCol w="1373350"/>
                <a:gridCol w="1763300"/>
                <a:gridCol w="1568325"/>
              </a:tblGrid>
              <a:tr h="353500">
                <a:tc>
                  <a:txBody>
                    <a:bodyPr/>
                    <a:lstStyle/>
                    <a:p>
                      <a:pPr indent="0" lvl="0" marL="0" rtl="0" algn="ctr">
                        <a:spcBef>
                          <a:spcPts val="0"/>
                        </a:spcBef>
                        <a:spcAft>
                          <a:spcPts val="0"/>
                        </a:spcAft>
                        <a:buNone/>
                      </a:pPr>
                      <a:r>
                        <a:rPr b="1" lang="es" sz="1300"/>
                        <a:t>PRODUCTO</a:t>
                      </a:r>
                      <a:endParaRPr b="1" sz="1300"/>
                    </a:p>
                  </a:txBody>
                  <a:tcPr marT="91425" marB="91425" marR="91425" marL="91425">
                    <a:solidFill>
                      <a:srgbClr val="FFF2CC"/>
                    </a:solidFill>
                  </a:tcPr>
                </a:tc>
                <a:tc>
                  <a:txBody>
                    <a:bodyPr/>
                    <a:lstStyle/>
                    <a:p>
                      <a:pPr indent="0" lvl="0" marL="0" rtl="0" algn="ctr">
                        <a:spcBef>
                          <a:spcPts val="0"/>
                        </a:spcBef>
                        <a:spcAft>
                          <a:spcPts val="0"/>
                        </a:spcAft>
                        <a:buNone/>
                      </a:pPr>
                      <a:r>
                        <a:rPr b="1" lang="es" sz="1300"/>
                        <a:t>CANTIDAD</a:t>
                      </a:r>
                      <a:endParaRPr b="1" sz="1300"/>
                    </a:p>
                  </a:txBody>
                  <a:tcPr marT="91425" marB="91425" marR="91425" marL="91425">
                    <a:solidFill>
                      <a:srgbClr val="FFF2CC"/>
                    </a:solidFill>
                  </a:tcPr>
                </a:tc>
                <a:tc>
                  <a:txBody>
                    <a:bodyPr/>
                    <a:lstStyle/>
                    <a:p>
                      <a:pPr indent="0" lvl="0" marL="0" rtl="0" algn="ctr">
                        <a:spcBef>
                          <a:spcPts val="0"/>
                        </a:spcBef>
                        <a:spcAft>
                          <a:spcPts val="0"/>
                        </a:spcAft>
                        <a:buNone/>
                      </a:pPr>
                      <a:r>
                        <a:rPr b="1" lang="es" sz="1300"/>
                        <a:t>PRECIO UNITARIO</a:t>
                      </a:r>
                      <a:endParaRPr b="1" sz="1300"/>
                    </a:p>
                  </a:txBody>
                  <a:tcPr marT="91425" marB="91425" marR="91425" marL="91425">
                    <a:solidFill>
                      <a:srgbClr val="FFF2CC"/>
                    </a:solidFill>
                  </a:tcPr>
                </a:tc>
                <a:tc>
                  <a:txBody>
                    <a:bodyPr/>
                    <a:lstStyle/>
                    <a:p>
                      <a:pPr indent="0" lvl="0" marL="0" rtl="0" algn="ctr">
                        <a:spcBef>
                          <a:spcPts val="0"/>
                        </a:spcBef>
                        <a:spcAft>
                          <a:spcPts val="0"/>
                        </a:spcAft>
                        <a:buNone/>
                      </a:pPr>
                      <a:r>
                        <a:rPr b="1" lang="es" sz="1300"/>
                        <a:t>SUBTOTAL</a:t>
                      </a:r>
                      <a:endParaRPr b="1" sz="1300"/>
                    </a:p>
                  </a:txBody>
                  <a:tcPr marT="91425" marB="91425" marR="91425" marL="91425">
                    <a:solidFill>
                      <a:srgbClr val="FFF2CC"/>
                    </a:solidFill>
                  </a:tcPr>
                </a:tc>
              </a:tr>
              <a:tr h="353500">
                <a:tc>
                  <a:txBody>
                    <a:bodyPr/>
                    <a:lstStyle/>
                    <a:p>
                      <a:pPr indent="0" lvl="0" marL="0" rtl="0" algn="ctr">
                        <a:spcBef>
                          <a:spcPts val="0"/>
                        </a:spcBef>
                        <a:spcAft>
                          <a:spcPts val="0"/>
                        </a:spcAft>
                        <a:buNone/>
                      </a:pPr>
                      <a:r>
                        <a:rPr lang="es"/>
                        <a:t>SWITCH CISCO CATALYST 9200</a:t>
                      </a:r>
                      <a:endParaRPr/>
                    </a:p>
                  </a:txBody>
                  <a:tcPr marT="91425" marB="91425" marR="91425" marL="91425">
                    <a:solidFill>
                      <a:srgbClr val="FFFFFF"/>
                    </a:solidFill>
                  </a:tcPr>
                </a:tc>
                <a:tc>
                  <a:txBody>
                    <a:bodyPr/>
                    <a:lstStyle/>
                    <a:p>
                      <a:pPr indent="0" lvl="0" marL="0" rtl="0" algn="ctr">
                        <a:spcBef>
                          <a:spcPts val="0"/>
                        </a:spcBef>
                        <a:spcAft>
                          <a:spcPts val="0"/>
                        </a:spcAft>
                        <a:buNone/>
                      </a:pPr>
                      <a:r>
                        <a:rPr lang="es" sz="1300"/>
                        <a:t>20</a:t>
                      </a:r>
                      <a:endParaRPr sz="1300"/>
                    </a:p>
                  </a:txBody>
                  <a:tcPr marT="91425" marB="91425" marR="91425" marL="91425">
                    <a:solidFill>
                      <a:srgbClr val="FFFFFF"/>
                    </a:solidFill>
                  </a:tcPr>
                </a:tc>
                <a:tc>
                  <a:txBody>
                    <a:bodyPr/>
                    <a:lstStyle/>
                    <a:p>
                      <a:pPr indent="0" lvl="0" marL="0" rtl="0" algn="ctr">
                        <a:spcBef>
                          <a:spcPts val="0"/>
                        </a:spcBef>
                        <a:spcAft>
                          <a:spcPts val="0"/>
                        </a:spcAft>
                        <a:buNone/>
                      </a:pPr>
                      <a:r>
                        <a:rPr lang="es" sz="1300"/>
                        <a:t>$ 2,432.99</a:t>
                      </a:r>
                      <a:endParaRPr sz="1300"/>
                    </a:p>
                  </a:txBody>
                  <a:tcPr marT="91425" marB="91425" marR="91425" marL="91425">
                    <a:solidFill>
                      <a:srgbClr val="FFFFFF"/>
                    </a:solidFill>
                  </a:tcPr>
                </a:tc>
                <a:tc>
                  <a:txBody>
                    <a:bodyPr/>
                    <a:lstStyle/>
                    <a:p>
                      <a:pPr indent="0" lvl="0" marL="0" rtl="0" algn="ctr">
                        <a:spcBef>
                          <a:spcPts val="0"/>
                        </a:spcBef>
                        <a:spcAft>
                          <a:spcPts val="0"/>
                        </a:spcAft>
                        <a:buNone/>
                      </a:pPr>
                      <a:r>
                        <a:rPr lang="es" sz="1300"/>
                        <a:t>$ 48,659.80</a:t>
                      </a:r>
                      <a:endParaRPr sz="1300"/>
                    </a:p>
                  </a:txBody>
                  <a:tcPr marT="91425" marB="91425" marR="91425" marL="91425">
                    <a:solidFill>
                      <a:srgbClr val="FFFFFF"/>
                    </a:solidFill>
                  </a:tcPr>
                </a:tc>
              </a:tr>
              <a:tr h="436400">
                <a:tc gridSpan="3">
                  <a:txBody>
                    <a:bodyPr/>
                    <a:lstStyle/>
                    <a:p>
                      <a:pPr indent="0" lvl="0" marL="0" rtl="0" algn="ctr">
                        <a:spcBef>
                          <a:spcPts val="0"/>
                        </a:spcBef>
                        <a:spcAft>
                          <a:spcPts val="0"/>
                        </a:spcAft>
                        <a:buNone/>
                      </a:pPr>
                      <a:r>
                        <a:rPr b="1" lang="es"/>
                        <a:t>Total</a:t>
                      </a:r>
                      <a:endParaRPr b="1"/>
                    </a:p>
                  </a:txBody>
                  <a:tcPr marT="91425" marB="91425" marR="91425" marL="91425">
                    <a:solidFill>
                      <a:srgbClr val="FFF2CC"/>
                    </a:solidFill>
                  </a:tcPr>
                </a:tc>
                <a:tc hMerge="1"/>
                <a:tc hMerge="1"/>
                <a:tc>
                  <a:txBody>
                    <a:bodyPr/>
                    <a:lstStyle/>
                    <a:p>
                      <a:pPr indent="0" lvl="0" marL="0" rtl="0" algn="ctr">
                        <a:spcBef>
                          <a:spcPts val="0"/>
                        </a:spcBef>
                        <a:spcAft>
                          <a:spcPts val="0"/>
                        </a:spcAft>
                        <a:buNone/>
                      </a:pPr>
                      <a:r>
                        <a:rPr b="1" lang="es"/>
                        <a:t>$ 48,659.80</a:t>
                      </a:r>
                      <a:endParaRPr b="1"/>
                    </a:p>
                  </a:txBody>
                  <a:tcPr marT="91425" marB="91425" marR="91425" marL="91425">
                    <a:solidFill>
                      <a:srgbClr val="FFF2CC"/>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TECNOLOGÍAS UTILIZADAS: BGP</a:t>
            </a:r>
            <a:endParaRPr/>
          </a:p>
        </p:txBody>
      </p:sp>
      <p:sp>
        <p:nvSpPr>
          <p:cNvPr id="322" name="Google Shape;322;p31"/>
          <p:cNvSpPr txBox="1"/>
          <p:nvPr>
            <p:ph idx="1" type="body"/>
          </p:nvPr>
        </p:nvSpPr>
        <p:spPr>
          <a:xfrm>
            <a:off x="1070725" y="1340925"/>
            <a:ext cx="3892500" cy="3372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500">
                <a:solidFill>
                  <a:srgbClr val="FFFFFF"/>
                </a:solidFill>
              </a:rPr>
              <a:t>Border Gateway Protocol (BGP) es un protocolo de enrutamiento dinámico diseñado para los conocidos Sistemas Autónomos. </a:t>
            </a:r>
            <a:r>
              <a:rPr lang="es" sz="1500"/>
              <a:t>L</a:t>
            </a:r>
            <a:r>
              <a:rPr lang="es" sz="1500"/>
              <a:t>os proveedores de servicios de internet se componen en diferentes Sistemas Autónomos, por lo que la comunicación es mucho más eficiente y rápida. Entre los sistemas autónomos de los ISP se intercambian sus tablas de rutas a través del protocolo BGP. Actualmente es protocolo más utilizado para la configuración de redes grandes.</a:t>
            </a:r>
            <a:endParaRPr sz="1500">
              <a:solidFill>
                <a:srgbClr val="FFFFFF"/>
              </a:solidFill>
            </a:endParaRPr>
          </a:p>
        </p:txBody>
      </p:sp>
      <p:pic>
        <p:nvPicPr>
          <p:cNvPr id="323" name="Google Shape;323;p31"/>
          <p:cNvPicPr preferRelativeResize="0"/>
          <p:nvPr/>
        </p:nvPicPr>
        <p:blipFill>
          <a:blip r:embed="rId3">
            <a:alphaModFix/>
          </a:blip>
          <a:stretch>
            <a:fillRect/>
          </a:stretch>
        </p:blipFill>
        <p:spPr>
          <a:xfrm>
            <a:off x="5535925" y="2003600"/>
            <a:ext cx="2781300" cy="1638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TECNOLOGÍAS UTILIZADAS: OSPF</a:t>
            </a:r>
            <a:endParaRPr/>
          </a:p>
        </p:txBody>
      </p:sp>
      <p:sp>
        <p:nvSpPr>
          <p:cNvPr id="329" name="Google Shape;329;p32"/>
          <p:cNvSpPr txBox="1"/>
          <p:nvPr>
            <p:ph idx="1" type="body"/>
          </p:nvPr>
        </p:nvSpPr>
        <p:spPr>
          <a:xfrm>
            <a:off x="1030700" y="1076575"/>
            <a:ext cx="3892500" cy="3372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500">
                <a:solidFill>
                  <a:srgbClr val="FFFFFF"/>
                </a:solidFill>
              </a:rPr>
              <a:t>Open Shortest Path First (OSPF), es un protocolo de enrutamiento dinámico de estado de enlace, que utiliza el algoritmo de Dijkstra, el cual calcula la ruta más corta entre dos routers. OSPF busca dividir un área de Routers (donde se encuentran muchos) en varias áreas, partiendo del área central conocida como backbone, esto para optimizar el  tiempo de respuesta. Este tipo de enrutamiento utiliza como métrica costos, que toma en cuenta el ancho de banda y la congestión de los enlaces. OSPF es el protocolo IGP más utilizado, además que soporta VLSM y CIDR</a:t>
            </a:r>
            <a:endParaRPr sz="1500">
              <a:solidFill>
                <a:srgbClr val="FFFFFF"/>
              </a:solidFill>
            </a:endParaRPr>
          </a:p>
        </p:txBody>
      </p:sp>
      <p:pic>
        <p:nvPicPr>
          <p:cNvPr id="330" name="Google Shape;330;p32"/>
          <p:cNvPicPr preferRelativeResize="0"/>
          <p:nvPr/>
        </p:nvPicPr>
        <p:blipFill>
          <a:blip r:embed="rId3">
            <a:alphaModFix/>
          </a:blip>
          <a:stretch>
            <a:fillRect/>
          </a:stretch>
        </p:blipFill>
        <p:spPr>
          <a:xfrm>
            <a:off x="5005550" y="1612788"/>
            <a:ext cx="3916000" cy="22998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3"/>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TECNOLOGÍAS UTILIZADAS: RIP</a:t>
            </a:r>
            <a:endParaRPr/>
          </a:p>
        </p:txBody>
      </p:sp>
      <p:sp>
        <p:nvSpPr>
          <p:cNvPr id="336" name="Google Shape;336;p33"/>
          <p:cNvSpPr txBox="1"/>
          <p:nvPr>
            <p:ph idx="1" type="body"/>
          </p:nvPr>
        </p:nvSpPr>
        <p:spPr>
          <a:xfrm>
            <a:off x="1070725" y="1340925"/>
            <a:ext cx="3501300" cy="321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rgbClr val="FFFFFF"/>
                </a:solidFill>
              </a:rPr>
              <a:t>Routing Information Protocol (RIP) , es un </a:t>
            </a:r>
            <a:r>
              <a:rPr lang="es" sz="1500">
                <a:solidFill>
                  <a:srgbClr val="FFFFFF"/>
                </a:solidFill>
              </a:rPr>
              <a:t>protocolo</a:t>
            </a:r>
            <a:r>
              <a:rPr lang="es" sz="1500">
                <a:solidFill>
                  <a:srgbClr val="FFFFFF"/>
                </a:solidFill>
              </a:rPr>
              <a:t> de enrutamiento </a:t>
            </a:r>
            <a:r>
              <a:rPr lang="es" sz="1500">
                <a:solidFill>
                  <a:srgbClr val="FFFFFF"/>
                </a:solidFill>
              </a:rPr>
              <a:t>dinámico</a:t>
            </a:r>
            <a:r>
              <a:rPr lang="es" sz="1500">
                <a:solidFill>
                  <a:srgbClr val="FFFFFF"/>
                </a:solidFill>
              </a:rPr>
              <a:t> perteneciente al protocolo de enlace interna o Interior Gateway Protocol (IGP) , funciona realizando el </a:t>
            </a:r>
            <a:r>
              <a:rPr lang="es" sz="1500">
                <a:solidFill>
                  <a:srgbClr val="FFFFFF"/>
                </a:solidFill>
              </a:rPr>
              <a:t>cálculo</a:t>
            </a:r>
            <a:r>
              <a:rPr lang="es" sz="1500">
                <a:solidFill>
                  <a:srgbClr val="FFFFFF"/>
                </a:solidFill>
              </a:rPr>
              <a:t> de la ruta </a:t>
            </a:r>
            <a:r>
              <a:rPr lang="es" sz="1500">
                <a:solidFill>
                  <a:srgbClr val="FFFFFF"/>
                </a:solidFill>
              </a:rPr>
              <a:t>más</a:t>
            </a:r>
            <a:r>
              <a:rPr lang="es" sz="1500">
                <a:solidFill>
                  <a:srgbClr val="FFFFFF"/>
                </a:solidFill>
              </a:rPr>
              <a:t> </a:t>
            </a:r>
            <a:r>
              <a:rPr lang="es" sz="1500">
                <a:solidFill>
                  <a:srgbClr val="FFFFFF"/>
                </a:solidFill>
              </a:rPr>
              <a:t>corta</a:t>
            </a:r>
            <a:r>
              <a:rPr lang="es" sz="1500">
                <a:solidFill>
                  <a:srgbClr val="FFFFFF"/>
                </a:solidFill>
              </a:rPr>
              <a:t> mediante el uso de vector de distancia.</a:t>
            </a:r>
            <a:endParaRPr sz="1500">
              <a:solidFill>
                <a:srgbClr val="FFFFFF"/>
              </a:solidFill>
            </a:endParaRPr>
          </a:p>
          <a:p>
            <a:pPr indent="0" lvl="0" marL="0" rtl="0" algn="just">
              <a:spcBef>
                <a:spcPts val="1600"/>
              </a:spcBef>
              <a:spcAft>
                <a:spcPts val="1600"/>
              </a:spcAft>
              <a:buNone/>
            </a:pPr>
            <a:r>
              <a:rPr lang="es" sz="1500">
                <a:solidFill>
                  <a:srgbClr val="FFFFFF"/>
                </a:solidFill>
              </a:rPr>
              <a:t>RIP obtuvo una mejora con la salida de la </a:t>
            </a:r>
            <a:r>
              <a:rPr lang="es" sz="1500">
                <a:solidFill>
                  <a:srgbClr val="FFFFFF"/>
                </a:solidFill>
              </a:rPr>
              <a:t>versión</a:t>
            </a:r>
            <a:r>
              <a:rPr lang="es" sz="1500">
                <a:solidFill>
                  <a:srgbClr val="FFFFFF"/>
                </a:solidFill>
              </a:rPr>
              <a:t> 2 del protocolo en donde se incluyen funcionalidades como el VLSM</a:t>
            </a:r>
            <a:endParaRPr sz="1500">
              <a:solidFill>
                <a:srgbClr val="FFFFFF"/>
              </a:solidFill>
            </a:endParaRPr>
          </a:p>
        </p:txBody>
      </p:sp>
      <p:pic>
        <p:nvPicPr>
          <p:cNvPr id="337" name="Google Shape;337;p33"/>
          <p:cNvPicPr preferRelativeResize="0"/>
          <p:nvPr/>
        </p:nvPicPr>
        <p:blipFill rotWithShape="1">
          <a:blip r:embed="rId3">
            <a:alphaModFix/>
          </a:blip>
          <a:srcRect b="3111" l="4342" r="4049" t="5111"/>
          <a:stretch/>
        </p:blipFill>
        <p:spPr>
          <a:xfrm>
            <a:off x="5402587" y="813500"/>
            <a:ext cx="3530175" cy="1906975"/>
          </a:xfrm>
          <a:prstGeom prst="rect">
            <a:avLst/>
          </a:prstGeom>
          <a:noFill/>
          <a:ln>
            <a:noFill/>
          </a:ln>
        </p:spPr>
      </p:pic>
      <p:sp>
        <p:nvSpPr>
          <p:cNvPr id="338" name="Google Shape;338;p33"/>
          <p:cNvSpPr/>
          <p:nvPr/>
        </p:nvSpPr>
        <p:spPr>
          <a:xfrm>
            <a:off x="6026325" y="2824525"/>
            <a:ext cx="2282700" cy="2241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33"/>
          <p:cNvPicPr preferRelativeResize="0"/>
          <p:nvPr/>
        </p:nvPicPr>
        <p:blipFill>
          <a:blip r:embed="rId4">
            <a:alphaModFix/>
          </a:blip>
          <a:stretch>
            <a:fillRect/>
          </a:stretch>
        </p:blipFill>
        <p:spPr>
          <a:xfrm>
            <a:off x="6201750" y="2885875"/>
            <a:ext cx="1931854" cy="211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TECNOLOGÍAS UTILIZADAS: STATIC ROUTING</a:t>
            </a:r>
            <a:endParaRPr/>
          </a:p>
        </p:txBody>
      </p:sp>
      <p:sp>
        <p:nvSpPr>
          <p:cNvPr id="345" name="Google Shape;345;p34"/>
          <p:cNvSpPr txBox="1"/>
          <p:nvPr>
            <p:ph idx="1" type="body"/>
          </p:nvPr>
        </p:nvSpPr>
        <p:spPr>
          <a:xfrm>
            <a:off x="978025" y="894400"/>
            <a:ext cx="4737000" cy="270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500">
                <a:solidFill>
                  <a:srgbClr val="FFFFFF"/>
                </a:solidFill>
              </a:rPr>
              <a:t>El enrutamiento </a:t>
            </a:r>
            <a:r>
              <a:rPr lang="es" sz="1500">
                <a:solidFill>
                  <a:srgbClr val="FFFFFF"/>
                </a:solidFill>
              </a:rPr>
              <a:t>estático</a:t>
            </a:r>
            <a:r>
              <a:rPr lang="es" sz="1500">
                <a:solidFill>
                  <a:srgbClr val="FFFFFF"/>
                </a:solidFill>
              </a:rPr>
              <a:t> es una alternativa de protocolos de enrutamiento utilizado en redes </a:t>
            </a:r>
            <a:r>
              <a:rPr lang="es" sz="1500">
                <a:solidFill>
                  <a:srgbClr val="FFFFFF"/>
                </a:solidFill>
              </a:rPr>
              <a:t>pequeñas</a:t>
            </a:r>
            <a:r>
              <a:rPr lang="es" sz="1500">
                <a:solidFill>
                  <a:srgbClr val="FFFFFF"/>
                </a:solidFill>
              </a:rPr>
              <a:t> que no cambian constantemente a lo largo del tiempo, en este tipo de enrutamiento se debe especificar las redes de destino y el puerto por donde se debe enviar la </a:t>
            </a:r>
            <a:r>
              <a:rPr lang="es" sz="1500">
                <a:solidFill>
                  <a:srgbClr val="FFFFFF"/>
                </a:solidFill>
              </a:rPr>
              <a:t>información</a:t>
            </a:r>
            <a:r>
              <a:rPr lang="es" sz="1500">
                <a:solidFill>
                  <a:srgbClr val="FFFFFF"/>
                </a:solidFill>
              </a:rPr>
              <a:t> para poder llegar a una red.</a:t>
            </a:r>
            <a:endParaRPr sz="1500">
              <a:solidFill>
                <a:srgbClr val="FFFFFF"/>
              </a:solidFill>
            </a:endParaRPr>
          </a:p>
          <a:p>
            <a:pPr indent="0" lvl="0" marL="0" rtl="0" algn="just">
              <a:spcBef>
                <a:spcPts val="1600"/>
              </a:spcBef>
              <a:spcAft>
                <a:spcPts val="1600"/>
              </a:spcAft>
              <a:buNone/>
            </a:pPr>
            <a:r>
              <a:rPr lang="es" sz="1500">
                <a:solidFill>
                  <a:srgbClr val="FFFFFF"/>
                </a:solidFill>
              </a:rPr>
              <a:t>A diferencia del enrutamiento </a:t>
            </a:r>
            <a:r>
              <a:rPr lang="es" sz="1500">
                <a:solidFill>
                  <a:srgbClr val="FFFFFF"/>
                </a:solidFill>
              </a:rPr>
              <a:t>dinámico</a:t>
            </a:r>
            <a:r>
              <a:rPr lang="es" sz="1500">
                <a:solidFill>
                  <a:srgbClr val="FFFFFF"/>
                </a:solidFill>
              </a:rPr>
              <a:t>, en este tipo de enrutamiento un administrador de red debe de configurar de forma manual los routers para poder alcanzar una red y en caso de una </a:t>
            </a:r>
            <a:r>
              <a:rPr lang="es" sz="1500">
                <a:solidFill>
                  <a:srgbClr val="FFFFFF"/>
                </a:solidFill>
              </a:rPr>
              <a:t>modificación</a:t>
            </a:r>
            <a:r>
              <a:rPr lang="es" sz="1500">
                <a:solidFill>
                  <a:srgbClr val="FFFFFF"/>
                </a:solidFill>
              </a:rPr>
              <a:t> esta </a:t>
            </a:r>
            <a:r>
              <a:rPr lang="es" sz="1500">
                <a:solidFill>
                  <a:srgbClr val="FFFFFF"/>
                </a:solidFill>
              </a:rPr>
              <a:t>también</a:t>
            </a:r>
            <a:r>
              <a:rPr lang="es" sz="1500">
                <a:solidFill>
                  <a:srgbClr val="FFFFFF"/>
                </a:solidFill>
              </a:rPr>
              <a:t> debe realizarse por el administrador de red ya que no se realiza de forma </a:t>
            </a:r>
            <a:r>
              <a:rPr lang="es" sz="1500">
                <a:solidFill>
                  <a:srgbClr val="FFFFFF"/>
                </a:solidFill>
              </a:rPr>
              <a:t>automática</a:t>
            </a:r>
            <a:r>
              <a:rPr lang="es" sz="1500">
                <a:solidFill>
                  <a:srgbClr val="FFFFFF"/>
                </a:solidFill>
              </a:rPr>
              <a:t> como con los enrutamientos </a:t>
            </a:r>
            <a:r>
              <a:rPr lang="es" sz="1500">
                <a:solidFill>
                  <a:srgbClr val="FFFFFF"/>
                </a:solidFill>
              </a:rPr>
              <a:t>dinámicos</a:t>
            </a:r>
            <a:endParaRPr sz="1500">
              <a:solidFill>
                <a:srgbClr val="FFFFFF"/>
              </a:solidFill>
            </a:endParaRPr>
          </a:p>
        </p:txBody>
      </p:sp>
      <p:sp>
        <p:nvSpPr>
          <p:cNvPr id="346" name="Google Shape;346;p34"/>
          <p:cNvSpPr txBox="1"/>
          <p:nvPr>
            <p:ph idx="1" type="body"/>
          </p:nvPr>
        </p:nvSpPr>
        <p:spPr>
          <a:xfrm>
            <a:off x="5918650" y="1591550"/>
            <a:ext cx="3009000" cy="270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Datos a especificar en el enrutamiento </a:t>
            </a:r>
            <a:r>
              <a:rPr lang="es" sz="1700">
                <a:solidFill>
                  <a:srgbClr val="FFFFFF"/>
                </a:solidFill>
              </a:rPr>
              <a:t>estático:</a:t>
            </a:r>
            <a:endParaRPr sz="1700">
              <a:solidFill>
                <a:srgbClr val="FFFFFF"/>
              </a:solidFill>
            </a:endParaRPr>
          </a:p>
          <a:p>
            <a:pPr indent="-336550" lvl="0" marL="457200" rtl="0" algn="just">
              <a:spcBef>
                <a:spcPts val="1600"/>
              </a:spcBef>
              <a:spcAft>
                <a:spcPts val="0"/>
              </a:spcAft>
              <a:buClr>
                <a:srgbClr val="FFFFFF"/>
              </a:buClr>
              <a:buSzPts val="1700"/>
              <a:buAutoNum type="arabicPeriod"/>
            </a:pPr>
            <a:r>
              <a:rPr lang="es" sz="1700">
                <a:solidFill>
                  <a:srgbClr val="FFFFFF"/>
                </a:solidFill>
              </a:rPr>
              <a:t>IP de red destino</a:t>
            </a:r>
            <a:endParaRPr sz="1700">
              <a:solidFill>
                <a:srgbClr val="FFFFFF"/>
              </a:solidFill>
            </a:endParaRPr>
          </a:p>
          <a:p>
            <a:pPr indent="-336550" lvl="0" marL="457200" rtl="0" algn="just">
              <a:spcBef>
                <a:spcPts val="0"/>
              </a:spcBef>
              <a:spcAft>
                <a:spcPts val="0"/>
              </a:spcAft>
              <a:buClr>
                <a:srgbClr val="FFFFFF"/>
              </a:buClr>
              <a:buSzPts val="1700"/>
              <a:buAutoNum type="arabicPeriod"/>
            </a:pPr>
            <a:r>
              <a:rPr lang="es" sz="1700">
                <a:solidFill>
                  <a:srgbClr val="FFFFFF"/>
                </a:solidFill>
              </a:rPr>
              <a:t>Máscara de red</a:t>
            </a:r>
            <a:endParaRPr sz="1700">
              <a:solidFill>
                <a:srgbClr val="FFFFFF"/>
              </a:solidFill>
            </a:endParaRPr>
          </a:p>
          <a:p>
            <a:pPr indent="-336550" lvl="0" marL="457200" rtl="0" algn="just">
              <a:spcBef>
                <a:spcPts val="0"/>
              </a:spcBef>
              <a:spcAft>
                <a:spcPts val="0"/>
              </a:spcAft>
              <a:buClr>
                <a:srgbClr val="FFFFFF"/>
              </a:buClr>
              <a:buSzPts val="1700"/>
              <a:buAutoNum type="arabicPeriod"/>
            </a:pPr>
            <a:r>
              <a:rPr lang="es" sz="1700">
                <a:solidFill>
                  <a:srgbClr val="FFFFFF"/>
                </a:solidFill>
              </a:rPr>
              <a:t>Interfaz de envío de datos</a:t>
            </a:r>
            <a:endParaRPr sz="17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3806025" y="151950"/>
            <a:ext cx="33888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Índice</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570400" y="639150"/>
            <a:ext cx="4332900" cy="2958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Diseño de Red</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Arquitectura</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Hub and Spoke</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3 C</a:t>
            </a:r>
            <a:r>
              <a:rPr lang="es">
                <a:solidFill>
                  <a:srgbClr val="FFFFFF"/>
                </a:solidFill>
                <a:latin typeface="Montserrat"/>
                <a:ea typeface="Montserrat"/>
                <a:cs typeface="Montserrat"/>
                <a:sym typeface="Montserrat"/>
              </a:rPr>
              <a:t>a</a:t>
            </a:r>
            <a:r>
              <a:rPr lang="es">
                <a:solidFill>
                  <a:srgbClr val="FFFFFF"/>
                </a:solidFill>
                <a:latin typeface="Montserrat"/>
                <a:ea typeface="Montserrat"/>
                <a:cs typeface="Montserrat"/>
                <a:sym typeface="Montserrat"/>
              </a:rPr>
              <a:t>pas</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Red de estáticos</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Dispositivos Seleccionados</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Routers para ISP’s</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Routers para redes internas</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Switches</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Despliegue de costos</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Costos de Routers</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Costos de Switches</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Costos de Cable Serial</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Costos de Cable para Fast Ethernet</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Tecnologías utilizadas</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BGP</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OSPF</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RIP</a:t>
            </a:r>
            <a:endParaRPr>
              <a:solidFill>
                <a:srgbClr val="FFFFFF"/>
              </a:solidFill>
              <a:latin typeface="Montserrat"/>
              <a:ea typeface="Montserrat"/>
              <a:cs typeface="Montserrat"/>
              <a:sym typeface="Montserrat"/>
            </a:endParaRPr>
          </a:p>
          <a:p>
            <a:pPr indent="-317500" lvl="1" marL="914400" rtl="0" algn="l">
              <a:lnSpc>
                <a:spcPct val="100000"/>
              </a:lnSpc>
              <a:spcBef>
                <a:spcPts val="0"/>
              </a:spcBef>
              <a:spcAft>
                <a:spcPts val="0"/>
              </a:spcAft>
              <a:buClr>
                <a:srgbClr val="FFFFFF"/>
              </a:buClr>
              <a:buSzPts val="1400"/>
              <a:buFont typeface="Montserrat"/>
              <a:buChar char="○"/>
            </a:pPr>
            <a:r>
              <a:rPr lang="es">
                <a:solidFill>
                  <a:srgbClr val="FFFFFF"/>
                </a:solidFill>
                <a:latin typeface="Montserrat"/>
                <a:ea typeface="Montserrat"/>
                <a:cs typeface="Montserrat"/>
                <a:sym typeface="Montserrat"/>
              </a:rPr>
              <a:t>STATIC</a:t>
            </a:r>
            <a:endParaRPr>
              <a:solidFill>
                <a:srgbClr val="FFFFFF"/>
              </a:solidFill>
              <a:latin typeface="Montserrat"/>
              <a:ea typeface="Montserrat"/>
              <a:cs typeface="Montserrat"/>
              <a:sym typeface="Montserrat"/>
            </a:endParaRPr>
          </a:p>
          <a:p>
            <a:pPr indent="0" lvl="0" marL="0" rtl="0" algn="l">
              <a:lnSpc>
                <a:spcPct val="100000"/>
              </a:lnSpc>
              <a:spcBef>
                <a:spcPts val="0"/>
              </a:spcBef>
              <a:spcAft>
                <a:spcPts val="900"/>
              </a:spcAft>
              <a:buNone/>
            </a:pPr>
            <a:r>
              <a:t/>
            </a:r>
            <a:endParaRPr sz="1800">
              <a:solidFill>
                <a:srgbClr val="FFFFFF"/>
              </a:solidFill>
              <a:latin typeface="Average"/>
              <a:ea typeface="Average"/>
              <a:cs typeface="Average"/>
              <a:sym typeface="Average"/>
            </a:endParaRPr>
          </a:p>
        </p:txBody>
      </p:sp>
      <p:pic>
        <p:nvPicPr>
          <p:cNvPr id="236" name="Google Shape;236;p18"/>
          <p:cNvPicPr preferRelativeResize="0"/>
          <p:nvPr/>
        </p:nvPicPr>
        <p:blipFill>
          <a:blip r:embed="rId3">
            <a:alphaModFix/>
          </a:blip>
          <a:stretch>
            <a:fillRect/>
          </a:stretch>
        </p:blipFill>
        <p:spPr>
          <a:xfrm>
            <a:off x="4464325" y="893863"/>
            <a:ext cx="4267099" cy="33557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2979150" y="203600"/>
            <a:ext cx="31857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DISEÑO DE RED</a:t>
            </a:r>
            <a:endParaRPr/>
          </a:p>
        </p:txBody>
      </p:sp>
      <p:pic>
        <p:nvPicPr>
          <p:cNvPr id="242" name="Google Shape;242;p19"/>
          <p:cNvPicPr preferRelativeResize="0"/>
          <p:nvPr/>
        </p:nvPicPr>
        <p:blipFill>
          <a:blip r:embed="rId3">
            <a:alphaModFix/>
          </a:blip>
          <a:stretch>
            <a:fillRect/>
          </a:stretch>
        </p:blipFill>
        <p:spPr>
          <a:xfrm>
            <a:off x="205137" y="911000"/>
            <a:ext cx="8733727" cy="3842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524700" y="273700"/>
            <a:ext cx="86193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ARQUITECTURA SELECCIONADA: HUB AND SPOKE</a:t>
            </a:r>
            <a:endParaRPr/>
          </a:p>
        </p:txBody>
      </p:sp>
      <p:sp>
        <p:nvSpPr>
          <p:cNvPr id="248" name="Google Shape;248;p20"/>
          <p:cNvSpPr txBox="1"/>
          <p:nvPr>
            <p:ph idx="1" type="body"/>
          </p:nvPr>
        </p:nvSpPr>
        <p:spPr>
          <a:xfrm>
            <a:off x="1070725" y="1340925"/>
            <a:ext cx="6876900" cy="270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500">
                <a:solidFill>
                  <a:srgbClr val="FFFFFF"/>
                </a:solidFill>
              </a:rPr>
              <a:t>Dados los requerimientos dados por Vodafone, se ha requerido utilizar una arquitectura </a:t>
            </a:r>
            <a:r>
              <a:rPr b="1" lang="es" sz="1500">
                <a:solidFill>
                  <a:srgbClr val="FFFFFF"/>
                </a:solidFill>
              </a:rPr>
              <a:t>Hub and Spoke </a:t>
            </a:r>
            <a:r>
              <a:rPr lang="es" sz="1500">
                <a:solidFill>
                  <a:srgbClr val="FFFFFF"/>
                </a:solidFill>
              </a:rPr>
              <a:t>que es prácticamente una topología tipo estrella y  que se caracteriza por tener un router centralizado (</a:t>
            </a:r>
            <a:r>
              <a:rPr b="1" lang="es" sz="1500">
                <a:solidFill>
                  <a:srgbClr val="FFFFFF"/>
                </a:solidFill>
              </a:rPr>
              <a:t>HUB</a:t>
            </a:r>
            <a:r>
              <a:rPr lang="es" sz="1500">
                <a:solidFill>
                  <a:srgbClr val="FFFFFF"/>
                </a:solidFill>
              </a:rPr>
              <a:t>) por el cual atraviesa toda la información para que se puedan comunicar las redes que se encuentran a su alrededor (</a:t>
            </a:r>
            <a:r>
              <a:rPr b="1" lang="es" sz="1500">
                <a:solidFill>
                  <a:srgbClr val="FFFFFF"/>
                </a:solidFill>
              </a:rPr>
              <a:t>SPOKES</a:t>
            </a:r>
            <a:r>
              <a:rPr lang="es" sz="1500">
                <a:solidFill>
                  <a:srgbClr val="FFFFFF"/>
                </a:solidFill>
              </a:rPr>
              <a:t>). Se puede decir que el HUB es el centro de la comunicación de Vodafone, ya que a partir del ISP que es el Sistema Autónomo 100 la información se envía a este router el cual procesa la red de destino y selecciona el camino de la misma.</a:t>
            </a:r>
            <a:endParaRPr sz="15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524700" y="273700"/>
            <a:ext cx="86193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ARQUITECTURA SELECCIONADA: HUB AND SPOKE</a:t>
            </a:r>
            <a:endParaRPr/>
          </a:p>
        </p:txBody>
      </p:sp>
      <p:pic>
        <p:nvPicPr>
          <p:cNvPr id="254" name="Google Shape;254;p21"/>
          <p:cNvPicPr preferRelativeResize="0"/>
          <p:nvPr/>
        </p:nvPicPr>
        <p:blipFill>
          <a:blip r:embed="rId3">
            <a:alphaModFix/>
          </a:blip>
          <a:stretch>
            <a:fillRect/>
          </a:stretch>
        </p:blipFill>
        <p:spPr>
          <a:xfrm>
            <a:off x="1791550" y="940600"/>
            <a:ext cx="5435249" cy="405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814925" y="303700"/>
            <a:ext cx="86193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ARQUITECTURA SELECCIONADA: 3 CAPAS</a:t>
            </a:r>
            <a:endParaRPr/>
          </a:p>
        </p:txBody>
      </p:sp>
      <p:sp>
        <p:nvSpPr>
          <p:cNvPr id="260" name="Google Shape;260;p22"/>
          <p:cNvSpPr txBox="1"/>
          <p:nvPr>
            <p:ph idx="1" type="body"/>
          </p:nvPr>
        </p:nvSpPr>
        <p:spPr>
          <a:xfrm>
            <a:off x="1070725" y="1340925"/>
            <a:ext cx="6876900" cy="270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500">
                <a:solidFill>
                  <a:srgbClr val="FFFFFF"/>
                </a:solidFill>
              </a:rPr>
              <a:t>Como requerimiento por parte de la </a:t>
            </a:r>
            <a:r>
              <a:rPr lang="es" sz="1500">
                <a:solidFill>
                  <a:srgbClr val="FFFFFF"/>
                </a:solidFill>
              </a:rPr>
              <a:t>compañía</a:t>
            </a:r>
            <a:r>
              <a:rPr lang="es" sz="1500">
                <a:solidFill>
                  <a:srgbClr val="FFFFFF"/>
                </a:solidFill>
              </a:rPr>
              <a:t> de T</a:t>
            </a:r>
            <a:r>
              <a:rPr lang="es" sz="1500">
                <a:solidFill>
                  <a:srgbClr val="FFFFFF"/>
                </a:solidFill>
              </a:rPr>
              <a:t>elefónica</a:t>
            </a:r>
            <a:r>
              <a:rPr lang="es" sz="1500">
                <a:solidFill>
                  <a:srgbClr val="FFFFFF"/>
                </a:solidFill>
              </a:rPr>
              <a:t> se </a:t>
            </a:r>
            <a:r>
              <a:rPr lang="es" sz="1500">
                <a:solidFill>
                  <a:srgbClr val="FFFFFF"/>
                </a:solidFill>
              </a:rPr>
              <a:t>estableció</a:t>
            </a:r>
            <a:r>
              <a:rPr lang="es" sz="1500">
                <a:solidFill>
                  <a:srgbClr val="FFFFFF"/>
                </a:solidFill>
              </a:rPr>
              <a:t> una </a:t>
            </a:r>
            <a:r>
              <a:rPr lang="es" sz="1500">
                <a:solidFill>
                  <a:srgbClr val="FFFFFF"/>
                </a:solidFill>
              </a:rPr>
              <a:t>topología</a:t>
            </a:r>
            <a:r>
              <a:rPr lang="es" sz="1500">
                <a:solidFill>
                  <a:srgbClr val="FFFFFF"/>
                </a:solidFill>
              </a:rPr>
              <a:t> de 3 capas en la cual se encuentra en el core el router </a:t>
            </a:r>
            <a:r>
              <a:rPr lang="es" sz="1500">
                <a:solidFill>
                  <a:srgbClr val="FFFFFF"/>
                </a:solidFill>
              </a:rPr>
              <a:t>del</a:t>
            </a:r>
            <a:r>
              <a:rPr lang="es" sz="1500">
                <a:solidFill>
                  <a:srgbClr val="FFFFFF"/>
                </a:solidFill>
              </a:rPr>
              <a:t> ISP asignado para T</a:t>
            </a:r>
            <a:r>
              <a:rPr lang="es" sz="1500">
                <a:solidFill>
                  <a:srgbClr val="FFFFFF"/>
                </a:solidFill>
              </a:rPr>
              <a:t>elefónica</a:t>
            </a:r>
            <a:r>
              <a:rPr lang="es" sz="1500">
                <a:solidFill>
                  <a:srgbClr val="FFFFFF"/>
                </a:solidFill>
              </a:rPr>
              <a:t> y dentro de la capa de </a:t>
            </a:r>
            <a:r>
              <a:rPr lang="es" sz="1500">
                <a:solidFill>
                  <a:srgbClr val="FFFFFF"/>
                </a:solidFill>
              </a:rPr>
              <a:t>distribución</a:t>
            </a:r>
            <a:r>
              <a:rPr lang="es" sz="1500">
                <a:solidFill>
                  <a:srgbClr val="FFFFFF"/>
                </a:solidFill>
              </a:rPr>
              <a:t> se  encuentran 2 routers que </a:t>
            </a:r>
            <a:r>
              <a:rPr lang="es" sz="1500">
                <a:solidFill>
                  <a:srgbClr val="FFFFFF"/>
                </a:solidFill>
              </a:rPr>
              <a:t>serán</a:t>
            </a:r>
            <a:r>
              <a:rPr lang="es" sz="1500">
                <a:solidFill>
                  <a:srgbClr val="FFFFFF"/>
                </a:solidFill>
              </a:rPr>
              <a:t> los </a:t>
            </a:r>
            <a:r>
              <a:rPr lang="es" sz="1500">
                <a:solidFill>
                  <a:srgbClr val="FFFFFF"/>
                </a:solidFill>
              </a:rPr>
              <a:t>intermediarios</a:t>
            </a:r>
            <a:r>
              <a:rPr lang="es" sz="1500">
                <a:solidFill>
                  <a:srgbClr val="FFFFFF"/>
                </a:solidFill>
              </a:rPr>
              <a:t> para la </a:t>
            </a:r>
            <a:r>
              <a:rPr lang="es" sz="1500">
                <a:solidFill>
                  <a:srgbClr val="FFFFFF"/>
                </a:solidFill>
              </a:rPr>
              <a:t>comunicación</a:t>
            </a:r>
            <a:r>
              <a:rPr lang="es" sz="1500">
                <a:solidFill>
                  <a:srgbClr val="FFFFFF"/>
                </a:solidFill>
              </a:rPr>
              <a:t> entre la capa de acceso y la capa core, se </a:t>
            </a:r>
            <a:r>
              <a:rPr lang="es" sz="1500">
                <a:solidFill>
                  <a:srgbClr val="FFFFFF"/>
                </a:solidFill>
              </a:rPr>
              <a:t>decidió</a:t>
            </a:r>
            <a:r>
              <a:rPr lang="es" sz="1500">
                <a:solidFill>
                  <a:srgbClr val="FFFFFF"/>
                </a:solidFill>
              </a:rPr>
              <a:t> utilizar una </a:t>
            </a:r>
            <a:r>
              <a:rPr lang="es" sz="1500">
                <a:solidFill>
                  <a:srgbClr val="FFFFFF"/>
                </a:solidFill>
              </a:rPr>
              <a:t>distribución</a:t>
            </a:r>
            <a:r>
              <a:rPr lang="es" sz="1500">
                <a:solidFill>
                  <a:srgbClr val="FFFFFF"/>
                </a:solidFill>
              </a:rPr>
              <a:t> estilo </a:t>
            </a:r>
            <a:r>
              <a:rPr lang="es" sz="1500">
                <a:solidFill>
                  <a:srgbClr val="FFFFFF"/>
                </a:solidFill>
              </a:rPr>
              <a:t>árbol</a:t>
            </a:r>
            <a:r>
              <a:rPr lang="es" sz="1500">
                <a:solidFill>
                  <a:srgbClr val="FFFFFF"/>
                </a:solidFill>
              </a:rPr>
              <a:t> binario ya que de esta forma el ancho de banda de los routers no se ve saturado y se le puede garantizar a los usuarios una conexión estable y fluida.</a:t>
            </a:r>
            <a:endParaRPr sz="15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814925" y="303700"/>
            <a:ext cx="86193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ARQUITECTURA SELECCIONADA: 3 CAPAS</a:t>
            </a:r>
            <a:endParaRPr/>
          </a:p>
        </p:txBody>
      </p:sp>
      <p:pic>
        <p:nvPicPr>
          <p:cNvPr id="266" name="Google Shape;266;p23"/>
          <p:cNvPicPr preferRelativeResize="0"/>
          <p:nvPr/>
        </p:nvPicPr>
        <p:blipFill>
          <a:blip r:embed="rId3">
            <a:alphaModFix/>
          </a:blip>
          <a:stretch>
            <a:fillRect/>
          </a:stretch>
        </p:blipFill>
        <p:spPr>
          <a:xfrm>
            <a:off x="2366963" y="970600"/>
            <a:ext cx="4410075" cy="3819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RED DE </a:t>
            </a:r>
            <a:r>
              <a:rPr lang="es"/>
              <a:t>ESTÁTICA</a:t>
            </a:r>
            <a:endParaRPr/>
          </a:p>
        </p:txBody>
      </p:sp>
      <p:sp>
        <p:nvSpPr>
          <p:cNvPr id="272" name="Google Shape;272;p24"/>
          <p:cNvSpPr txBox="1"/>
          <p:nvPr>
            <p:ph idx="1" type="body"/>
          </p:nvPr>
        </p:nvSpPr>
        <p:spPr>
          <a:xfrm>
            <a:off x="1070725" y="1112325"/>
            <a:ext cx="6876900" cy="270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500">
                <a:solidFill>
                  <a:srgbClr val="FFFFFF"/>
                </a:solidFill>
              </a:rPr>
              <a:t>De acuerdo a los requerimientos solicitados por la </a:t>
            </a:r>
            <a:r>
              <a:rPr lang="es" sz="1500">
                <a:solidFill>
                  <a:srgbClr val="FFFFFF"/>
                </a:solidFill>
              </a:rPr>
              <a:t>compañía</a:t>
            </a:r>
            <a:r>
              <a:rPr lang="es" sz="1500">
                <a:solidFill>
                  <a:srgbClr val="FFFFFF"/>
                </a:solidFill>
              </a:rPr>
              <a:t> “Orange” se </a:t>
            </a:r>
            <a:r>
              <a:rPr lang="es" sz="1500">
                <a:solidFill>
                  <a:srgbClr val="FFFFFF"/>
                </a:solidFill>
              </a:rPr>
              <a:t>solicitó</a:t>
            </a:r>
            <a:r>
              <a:rPr lang="es" sz="1500">
                <a:solidFill>
                  <a:srgbClr val="FFFFFF"/>
                </a:solidFill>
              </a:rPr>
              <a:t> crear una </a:t>
            </a:r>
            <a:r>
              <a:rPr lang="es" sz="1500">
                <a:solidFill>
                  <a:srgbClr val="FFFFFF"/>
                </a:solidFill>
              </a:rPr>
              <a:t>topología</a:t>
            </a:r>
            <a:r>
              <a:rPr lang="es" sz="1500">
                <a:solidFill>
                  <a:srgbClr val="FFFFFF"/>
                </a:solidFill>
              </a:rPr>
              <a:t> que fuera capaz de atender 9 departamentos los cuales </a:t>
            </a:r>
            <a:r>
              <a:rPr lang="es" sz="1500">
                <a:solidFill>
                  <a:srgbClr val="FFFFFF"/>
                </a:solidFill>
              </a:rPr>
              <a:t>estarán</a:t>
            </a:r>
            <a:r>
              <a:rPr lang="es" sz="1500">
                <a:solidFill>
                  <a:srgbClr val="FFFFFF"/>
                </a:solidFill>
              </a:rPr>
              <a:t> distribuidos equitativamente con un router, cada uno de estos departamentos atiende a dos computadoras. Adicional a los departamentos la </a:t>
            </a:r>
            <a:r>
              <a:rPr lang="es" sz="1500">
                <a:solidFill>
                  <a:srgbClr val="FFFFFF"/>
                </a:solidFill>
              </a:rPr>
              <a:t>compañía</a:t>
            </a:r>
            <a:r>
              <a:rPr lang="es" sz="1500">
                <a:solidFill>
                  <a:srgbClr val="FFFFFF"/>
                </a:solidFill>
              </a:rPr>
              <a:t> “Orange” </a:t>
            </a:r>
            <a:r>
              <a:rPr lang="es" sz="1500">
                <a:solidFill>
                  <a:srgbClr val="FFFFFF"/>
                </a:solidFill>
              </a:rPr>
              <a:t>solicitó</a:t>
            </a:r>
            <a:r>
              <a:rPr lang="es" sz="1500">
                <a:solidFill>
                  <a:srgbClr val="FFFFFF"/>
                </a:solidFill>
              </a:rPr>
              <a:t> que se </a:t>
            </a:r>
            <a:r>
              <a:rPr lang="es" sz="1500">
                <a:solidFill>
                  <a:srgbClr val="FFFFFF"/>
                </a:solidFill>
              </a:rPr>
              <a:t>implementara</a:t>
            </a:r>
            <a:r>
              <a:rPr lang="es" sz="1500">
                <a:solidFill>
                  <a:srgbClr val="FFFFFF"/>
                </a:solidFill>
              </a:rPr>
              <a:t> enrutamiento </a:t>
            </a:r>
            <a:r>
              <a:rPr lang="es" sz="1500">
                <a:solidFill>
                  <a:srgbClr val="FFFFFF"/>
                </a:solidFill>
              </a:rPr>
              <a:t>estático</a:t>
            </a:r>
            <a:r>
              <a:rPr lang="es" sz="1500">
                <a:solidFill>
                  <a:srgbClr val="FFFFFF"/>
                </a:solidFill>
              </a:rPr>
              <a:t> por lo que se </a:t>
            </a:r>
            <a:r>
              <a:rPr lang="es" sz="1500">
                <a:solidFill>
                  <a:srgbClr val="FFFFFF"/>
                </a:solidFill>
              </a:rPr>
              <a:t>agregó</a:t>
            </a:r>
            <a:r>
              <a:rPr lang="es" sz="1500">
                <a:solidFill>
                  <a:srgbClr val="FFFFFF"/>
                </a:solidFill>
              </a:rPr>
              <a:t> cada una de las redes necesarias en cada router para que pudiera comunicarse con el exterior. Para el manejo de </a:t>
            </a:r>
            <a:r>
              <a:rPr lang="es" sz="1500">
                <a:solidFill>
                  <a:srgbClr val="FFFFFF"/>
                </a:solidFill>
              </a:rPr>
              <a:t>departamentos</a:t>
            </a:r>
            <a:r>
              <a:rPr lang="es" sz="1500">
                <a:solidFill>
                  <a:srgbClr val="FFFFFF"/>
                </a:solidFill>
              </a:rPr>
              <a:t> se hizo uso switches que se comunicaban con un router padre, estos routers a su vez se comunican con otro router que posteriormente se comunica con el ISP correspondiente, esto se hizo para que la </a:t>
            </a:r>
            <a:r>
              <a:rPr lang="es" sz="1500">
                <a:solidFill>
                  <a:srgbClr val="FFFFFF"/>
                </a:solidFill>
              </a:rPr>
              <a:t>comunicación</a:t>
            </a:r>
            <a:r>
              <a:rPr lang="es" sz="1500">
                <a:solidFill>
                  <a:srgbClr val="FFFFFF"/>
                </a:solidFill>
              </a:rPr>
              <a:t> entre departamentos de orange no tuvieran que pasar por el ISP sino que se trabajara dentro de los departamentos.</a:t>
            </a:r>
            <a:endParaRPr sz="15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524700" y="303700"/>
            <a:ext cx="86193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ARQUITECTURA SELECCIONADA: RED DE ESTÁTICOS</a:t>
            </a:r>
            <a:endParaRPr/>
          </a:p>
        </p:txBody>
      </p:sp>
      <p:pic>
        <p:nvPicPr>
          <p:cNvPr id="278" name="Google Shape;278;p25"/>
          <p:cNvPicPr preferRelativeResize="0"/>
          <p:nvPr/>
        </p:nvPicPr>
        <p:blipFill>
          <a:blip r:embed="rId3">
            <a:alphaModFix/>
          </a:blip>
          <a:stretch>
            <a:fillRect/>
          </a:stretch>
        </p:blipFill>
        <p:spPr>
          <a:xfrm>
            <a:off x="3164538" y="970600"/>
            <a:ext cx="2814936" cy="3868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